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12" roundtripDataSignature="AMtx7mj1iAYDXS1a+82IziXdm0z0APYy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6.xml"/><Relationship Id="rId10" Type="http://schemas.openxmlformats.org/officeDocument/2006/relationships/slide" Target="slides/slide5.xml"/><Relationship Id="rId12" Type="http://customschemas.google.com/relationships/presentationmetadata" Target="metadata"/><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2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 name="Shape 17"/>
        <p:cNvGrpSpPr/>
        <p:nvPr/>
      </p:nvGrpSpPr>
      <p:grpSpPr>
        <a:xfrm>
          <a:off x="0" y="0"/>
          <a:ext cx="0" cy="0"/>
          <a:chOff x="0" y="0"/>
          <a:chExt cx="0" cy="0"/>
        </a:xfrm>
      </p:grpSpPr>
      <p:sp>
        <p:nvSpPr>
          <p:cNvPr id="18" name="Google Shape;18;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9" name="Google Shape;1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 name="Shape 20"/>
        <p:cNvGrpSpPr/>
        <p:nvPr/>
      </p:nvGrpSpPr>
      <p:grpSpPr>
        <a:xfrm>
          <a:off x="0" y="0"/>
          <a:ext cx="0" cy="0"/>
          <a:chOff x="0" y="0"/>
          <a:chExt cx="0" cy="0"/>
        </a:xfrm>
      </p:grpSpPr>
      <p:sp>
        <p:nvSpPr>
          <p:cNvPr id="21" name="Google Shape;2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2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2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 name="Google Shape;35;p2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2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2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www.youtube.com/watch?v=CtRJHS7ynyI" TargetMode="Externa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www.youtube.com/watch?v=Es2UCwdfzLk" TargetMode="Externa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2"/>
          <p:cNvSpPr txBox="1"/>
          <p:nvPr/>
        </p:nvSpPr>
        <p:spPr>
          <a:xfrm>
            <a:off x="373200" y="2048400"/>
            <a:ext cx="8277300" cy="1391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Walter Benjamin argumentaba que </a:t>
            </a:r>
            <a:r>
              <a:rPr b="1" i="0" lang="es" sz="1400" u="none" cap="none" strike="noStrike">
                <a:solidFill>
                  <a:srgbClr val="000000"/>
                </a:solidFill>
                <a:latin typeface="Arial"/>
                <a:ea typeface="Arial"/>
                <a:cs typeface="Arial"/>
                <a:sym typeface="Arial"/>
              </a:rPr>
              <a:t>la fotografía</a:t>
            </a:r>
            <a:r>
              <a:rPr b="0" i="0" lang="es" sz="1400" u="none" cap="none" strike="noStrike">
                <a:solidFill>
                  <a:srgbClr val="000000"/>
                </a:solidFill>
                <a:latin typeface="Arial"/>
                <a:ea typeface="Arial"/>
                <a:cs typeface="Arial"/>
                <a:sym typeface="Arial"/>
              </a:rPr>
              <a:t>, a través de su capacidad para capturar detalles invisibles a simple vista y para detener el tiempo, revela un "</a:t>
            </a:r>
            <a:r>
              <a:rPr b="1" i="0" lang="es" sz="1400" u="none" cap="none" strike="noStrike">
                <a:solidFill>
                  <a:srgbClr val="000000"/>
                </a:solidFill>
                <a:latin typeface="Arial"/>
                <a:ea typeface="Arial"/>
                <a:cs typeface="Arial"/>
                <a:sym typeface="Arial"/>
              </a:rPr>
              <a:t>inconsciente óptico</a:t>
            </a:r>
            <a:r>
              <a:rPr b="0" i="0" lang="es" sz="1400" u="none" cap="none" strike="noStrike">
                <a:solidFill>
                  <a:srgbClr val="000000"/>
                </a:solidFill>
                <a:latin typeface="Arial"/>
                <a:ea typeface="Arial"/>
                <a:cs typeface="Arial"/>
                <a:sym typeface="Arial"/>
              </a:rPr>
              <a:t>" de la realidad social. Este inconsciente se compone de aquellos detalles, texturas, y relaciones espaciales que normalmente escapan a nuestra percepción consciente, pero que pueden ser revelados y analizados a través de la fotografía.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descr="First part of Marey films.  &#10;Mostly scenes of sports, photograph on exteriors." id="59" name="Google Shape;59;p13" title="MAREY films (I) sports">
            <a:hlinkClick r:id="rId3"/>
          </p:cNvPr>
          <p:cNvPicPr preferRelativeResize="0"/>
          <p:nvPr/>
        </p:nvPicPr>
        <p:blipFill rotWithShape="1">
          <a:blip r:embed="rId4">
            <a:alphaModFix/>
          </a:blip>
          <a:srcRect b="0" l="0" r="0" t="0"/>
          <a:stretch/>
        </p:blipFill>
        <p:spPr>
          <a:xfrm>
            <a:off x="0" y="0"/>
            <a:ext cx="9143997"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
                                        </p:tgtEl>
                                        <p:attrNameLst>
                                          <p:attrName>style.visibility</p:attrName>
                                        </p:attrNameLst>
                                      </p:cBhvr>
                                      <p:to>
                                        <p:strVal val="visible"/>
                                      </p:to>
                                    </p:set>
                                    <p:animEffect filter="fade" transition="in">
                                      <p:cBhvr>
                                        <p:cTn dur="1000"/>
                                        <p:tgtEl>
                                          <p:spTgt spid="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nvSpPr>
        <p:spPr>
          <a:xfrm>
            <a:off x="433200" y="324450"/>
            <a:ext cx="8277600" cy="4494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 sz="1400" u="none" cap="none" strike="noStrike">
                <a:solidFill>
                  <a:schemeClr val="dk1"/>
                </a:solidFill>
                <a:latin typeface="Arial"/>
                <a:ea typeface="Arial"/>
                <a:cs typeface="Arial"/>
                <a:sym typeface="Arial"/>
              </a:rPr>
              <a:t>Cronofotografía / Captura Secuencial: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Étienne-Jules Marey (1830-1904): Marey desarrolló técnicas para capturar múltiples imágenes de un movimiento en una sola placa fotográfica, descomponiendo el tiempo en una serie de instantes.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Sus estudios del vuelo, el galope y otros movimientos revelaron detalles biomecánicos que eran imposibles de observar a simple vista.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Relación con el Inconsciente Óptico:</a:t>
            </a:r>
            <a:r>
              <a:rPr b="0" i="0" lang="es" sz="1400" u="none" cap="none" strike="noStrike">
                <a:solidFill>
                  <a:srgbClr val="000000"/>
                </a:solidFill>
                <a:latin typeface="Arial"/>
                <a:ea typeface="Arial"/>
                <a:cs typeface="Arial"/>
                <a:sym typeface="Arial"/>
              </a:rPr>
              <a:t> </a:t>
            </a:r>
            <a:r>
              <a:rPr b="0" i="1" lang="es" sz="1400" u="none" cap="none" strike="noStrike">
                <a:solidFill>
                  <a:srgbClr val="000000"/>
                </a:solidFill>
                <a:latin typeface="Arial"/>
                <a:ea typeface="Arial"/>
                <a:cs typeface="Arial"/>
                <a:sym typeface="Arial"/>
              </a:rPr>
              <a:t>la cronofotografía "hace visible lo invisible" al descomponer el movimiento en sus fases constitutivas, revelando la mecánica oculta del cuerpo y del mundo que nos rodea. Captura la información que el ojo humano no registra en su totalidad o registra de manera fragmentada.</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Precursora del Análisis de Movimiento Digital</a:t>
            </a:r>
            <a:r>
              <a:rPr b="0" i="0" lang="es" sz="1400" u="none" cap="none" strike="noStrike">
                <a:solidFill>
                  <a:srgbClr val="000000"/>
                </a:solidFill>
                <a:latin typeface="Arial"/>
                <a:ea typeface="Arial"/>
                <a:cs typeface="Arial"/>
                <a:sym typeface="Arial"/>
              </a:rPr>
              <a:t>: La cronofotografía sentó las bases para técnicas modernas de análisis de movimiento, como el seguimiento de objetos, la captura de movimiento (motion capture) y la visión artificial.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Transformación del Movimiento en Datos: Al separar el movimiento en fotogramas discretos, Marey anticipó la conversión del movimiento en datos numéricos que hoy en día manipulamos en el procesamiento digital de imágenes.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3">
            <a:alphaModFix/>
          </a:blip>
          <a:srcRect b="0" l="0" r="0" t="0"/>
          <a:stretch/>
        </p:blipFill>
        <p:spPr>
          <a:xfrm>
            <a:off x="116300" y="1577688"/>
            <a:ext cx="2829491" cy="1988122"/>
          </a:xfrm>
          <a:prstGeom prst="rect">
            <a:avLst/>
          </a:prstGeom>
          <a:noFill/>
          <a:ln>
            <a:noFill/>
          </a:ln>
        </p:spPr>
      </p:pic>
      <p:pic>
        <p:nvPicPr>
          <p:cNvPr id="70" name="Google Shape;70;p15"/>
          <p:cNvPicPr preferRelativeResize="0"/>
          <p:nvPr/>
        </p:nvPicPr>
        <p:blipFill rotWithShape="1">
          <a:blip r:embed="rId4">
            <a:alphaModFix/>
          </a:blip>
          <a:srcRect b="0" l="0" r="0" t="8725"/>
          <a:stretch/>
        </p:blipFill>
        <p:spPr>
          <a:xfrm>
            <a:off x="3015656" y="1577688"/>
            <a:ext cx="2904238" cy="1988124"/>
          </a:xfrm>
          <a:prstGeom prst="rect">
            <a:avLst/>
          </a:prstGeom>
          <a:noFill/>
          <a:ln>
            <a:noFill/>
          </a:ln>
        </p:spPr>
      </p:pic>
      <p:pic>
        <p:nvPicPr>
          <p:cNvPr id="71" name="Google Shape;71;p15"/>
          <p:cNvPicPr preferRelativeResize="0"/>
          <p:nvPr/>
        </p:nvPicPr>
        <p:blipFill rotWithShape="1">
          <a:blip r:embed="rId5">
            <a:alphaModFix/>
          </a:blip>
          <a:srcRect b="0" l="0" r="0" t="0"/>
          <a:stretch/>
        </p:blipFill>
        <p:spPr>
          <a:xfrm>
            <a:off x="5989750" y="1577688"/>
            <a:ext cx="3037950" cy="1988123"/>
          </a:xfrm>
          <a:prstGeom prst="rect">
            <a:avLst/>
          </a:prstGeom>
          <a:noFill/>
          <a:ln>
            <a:noFill/>
          </a:ln>
        </p:spPr>
      </p:pic>
      <p:sp>
        <p:nvSpPr>
          <p:cNvPr id="72" name="Google Shape;72;p15"/>
          <p:cNvSpPr txBox="1"/>
          <p:nvPr/>
        </p:nvSpPr>
        <p:spPr>
          <a:xfrm>
            <a:off x="644700" y="3648300"/>
            <a:ext cx="177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Théodore Géricault</a:t>
            </a:r>
            <a:endParaRPr b="0" i="0" sz="1400" u="none" cap="none" strike="noStrike">
              <a:solidFill>
                <a:srgbClr val="000000"/>
              </a:solidFill>
              <a:latin typeface="Arial"/>
              <a:ea typeface="Arial"/>
              <a:cs typeface="Arial"/>
              <a:sym typeface="Arial"/>
            </a:endParaRPr>
          </a:p>
        </p:txBody>
      </p:sp>
      <p:sp>
        <p:nvSpPr>
          <p:cNvPr id="73" name="Google Shape;73;p15"/>
          <p:cNvSpPr txBox="1"/>
          <p:nvPr/>
        </p:nvSpPr>
        <p:spPr>
          <a:xfrm>
            <a:off x="3114925" y="3648300"/>
            <a:ext cx="2705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Eadweard Muybridge</a:t>
            </a:r>
            <a:endParaRPr b="0" i="0" sz="1400" u="none" cap="none" strike="noStrike">
              <a:solidFill>
                <a:srgbClr val="000000"/>
              </a:solidFill>
              <a:latin typeface="Arial"/>
              <a:ea typeface="Arial"/>
              <a:cs typeface="Arial"/>
              <a:sym typeface="Arial"/>
            </a:endParaRPr>
          </a:p>
        </p:txBody>
      </p:sp>
      <p:sp>
        <p:nvSpPr>
          <p:cNvPr id="74" name="Google Shape;74;p15"/>
          <p:cNvSpPr txBox="1"/>
          <p:nvPr/>
        </p:nvSpPr>
        <p:spPr>
          <a:xfrm>
            <a:off x="6008725" y="364830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Edgar Degas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nvSpPr>
        <p:spPr>
          <a:xfrm>
            <a:off x="337500" y="863250"/>
            <a:ext cx="8469000" cy="320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Planificación:</a:t>
            </a:r>
            <a:r>
              <a:rPr b="0" i="0" lang="es" sz="1400" u="none" cap="none" strike="noStrike">
                <a:solidFill>
                  <a:srgbClr val="000000"/>
                </a:solidFill>
                <a:latin typeface="Arial"/>
                <a:ea typeface="Arial"/>
                <a:cs typeface="Arial"/>
                <a:sym typeface="Arial"/>
              </a:rPr>
              <a:t> Elijan un objeto en movimiento y decidan qué aspecto del movimiento quieren analizar (ej. trayectoria, velocidad, aceleración).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Captura:</a:t>
            </a:r>
            <a:r>
              <a:rPr b="0" i="0" lang="es" sz="1400" u="none" cap="none" strike="noStrike">
                <a:solidFill>
                  <a:srgbClr val="000000"/>
                </a:solidFill>
                <a:latin typeface="Arial"/>
                <a:ea typeface="Arial"/>
                <a:cs typeface="Arial"/>
                <a:sym typeface="Arial"/>
              </a:rPr>
              <a:t> Usando la cámara del teléfono o la cámara digital, capturen una secuencia de imágenes del movimiento del objeto. Usen el modo de disparo en ráfaga para obtener una serie de imágenes consecutivas. Traten de mantener la cámara lo más estable posible.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Selección: </a:t>
            </a:r>
            <a:r>
              <a:rPr b="0" i="0" lang="es" sz="1400" u="none" cap="none" strike="noStrike">
                <a:solidFill>
                  <a:srgbClr val="000000"/>
                </a:solidFill>
                <a:latin typeface="Arial"/>
                <a:ea typeface="Arial"/>
                <a:cs typeface="Arial"/>
                <a:sym typeface="Arial"/>
              </a:rPr>
              <a:t>Elijan entre 5 y 10 imágenes clave que representen diferentes fases del movimiento.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Creación de una "Cronofotografía Digital":</a:t>
            </a:r>
            <a:r>
              <a:rPr b="0" i="0" lang="es" sz="1400" u="none" cap="none" strike="noStrike">
                <a:solidFill>
                  <a:srgbClr val="000000"/>
                </a:solidFill>
                <a:latin typeface="Arial"/>
                <a:ea typeface="Arial"/>
                <a:cs typeface="Arial"/>
                <a:sym typeface="Arial"/>
              </a:rPr>
              <a:t> Importen las imágenes a un software de edición de video y creen un video corto mostrando la secuencia de imágenes.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Análisis posible:</a:t>
            </a:r>
            <a:r>
              <a:rPr b="0" i="0" lang="es" sz="1400" u="none" cap="none" strike="noStrike">
                <a:solidFill>
                  <a:srgbClr val="000000"/>
                </a:solidFill>
                <a:latin typeface="Arial"/>
                <a:ea typeface="Arial"/>
                <a:cs typeface="Arial"/>
                <a:sym typeface="Arial"/>
              </a:rPr>
              <a:t> Tracen la trayectoria del objeto en cada imagen. Con papel milimetrado, calculen la velocidad y la aceleración del objeto en diferentes puntos de su trayectoria.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title="O Filme antes do filme de Werner Nekes 1986 Completo e legendado em português">
            <a:hlinkClick r:id="rId3"/>
          </p:cNvPr>
          <p:cNvPicPr preferRelativeResize="0"/>
          <p:nvPr/>
        </p:nvPicPr>
        <p:blipFill rotWithShape="1">
          <a:blip r:embed="rId4">
            <a:alphaModFix/>
          </a:blip>
          <a:srcRect b="0" l="0" r="0" t="0"/>
          <a:stretch/>
        </p:blipFill>
        <p:spPr>
          <a:xfrm>
            <a:off x="0" y="5"/>
            <a:ext cx="9144000" cy="51434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